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59" r:id="rId4"/>
    <p:sldId id="260" r:id="rId5"/>
    <p:sldId id="262" r:id="rId6"/>
    <p:sldId id="264" r:id="rId7"/>
    <p:sldId id="267" r:id="rId8"/>
    <p:sldId id="268" r:id="rId9"/>
    <p:sldId id="272" r:id="rId10"/>
    <p:sldId id="273" r:id="rId11"/>
    <p:sldId id="274" r:id="rId12"/>
    <p:sldId id="285" r:id="rId13"/>
    <p:sldId id="280"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4" d="100"/>
          <a:sy n="94" d="100"/>
        </p:scale>
        <p:origin x="-47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E539803-411B-4026-95AC-3EE2B78A15B0}" type="datetimeFigureOut">
              <a:rPr lang="en-US"/>
              <a:pPr>
                <a:defRPr/>
              </a:pPr>
              <a:t>6/1/2012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7274EB5-1956-469D-94FF-E8CFCE70FA7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u="sng" smtClean="0">
                <a:latin typeface="Agency FB" pitchFamily="34" charset="0"/>
              </a:rPr>
              <a:t>COLLABORATIVE PROJECT GOAL</a:t>
            </a:r>
            <a:r>
              <a:rPr lang="en-US" b="1" smtClean="0">
                <a:latin typeface="Agency FB" pitchFamily="34" charset="0"/>
              </a:rPr>
              <a:t>: TO CREATE A MULTICULTURAL INTERDISCIPLINARY UNIT FOR FOURTH GRADE.  </a:t>
            </a:r>
            <a:br>
              <a:rPr lang="en-US" b="1" smtClean="0">
                <a:latin typeface="Agency FB" pitchFamily="34" charset="0"/>
              </a:rPr>
            </a:br>
            <a:r>
              <a:rPr lang="en-US" b="1" smtClean="0">
                <a:latin typeface="Agency FB" pitchFamily="34" charset="0"/>
              </a:rPr>
              <a:t/>
            </a:r>
            <a:br>
              <a:rPr lang="en-US" b="1" smtClean="0">
                <a:latin typeface="Agency FB" pitchFamily="34" charset="0"/>
              </a:rPr>
            </a:br>
            <a:r>
              <a:rPr lang="en-US" b="1" smtClean="0">
                <a:latin typeface="Agency FB" pitchFamily="34" charset="0"/>
              </a:rPr>
              <a:t/>
            </a:r>
            <a:br>
              <a:rPr lang="en-US" b="1" smtClean="0">
                <a:latin typeface="Agency FB" pitchFamily="34" charset="0"/>
              </a:rPr>
            </a:br>
            <a:r>
              <a:rPr lang="en-US" b="1" smtClean="0">
                <a:latin typeface="Agency FB" pitchFamily="34" charset="0"/>
              </a:rPr>
              <a:t>EACH UNIFIED ARTS TEACHER DEVELOPED A LESSON ON CHINA AS IT PERTAINED TO THEIR DISCIPLINE.  IN ADDITION, EACH U.A. TEACHER DEVELOPED A LESSON ON AT LEAST ONE OTHER COUNTRY THAT WAS RELEVANT TO THEIR AREA IN SOME WAY.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Library we co-read a story called “Sam and the Lucky Money” in both Chinese and in English and the students talked about what they noticed about the Chinese language version and how the character in the story was similar or different to them and learned how to write the character Fu – which means good fortune</a:t>
            </a:r>
          </a:p>
          <a:p>
            <a:pPr eaLnBrk="1" hangingPunct="1">
              <a:spcBef>
                <a:spcPct val="0"/>
              </a:spcBef>
            </a:pPr>
            <a:r>
              <a:rPr lang="en-US" smtClean="0"/>
              <a:t>In Music – students performed Chinese music</a:t>
            </a:r>
          </a:p>
          <a:p>
            <a:pPr eaLnBrk="1" hangingPunct="1">
              <a:spcBef>
                <a:spcPct val="0"/>
              </a:spcBef>
            </a:pPr>
            <a:r>
              <a:rPr lang="en-US" smtClean="0"/>
              <a:t>In Art – students created Chinese dragons for a New Year’s Parade</a:t>
            </a:r>
          </a:p>
          <a:p>
            <a:pPr eaLnBrk="1" hangingPunct="1">
              <a:spcBef>
                <a:spcPct val="0"/>
              </a:spcBef>
            </a:pPr>
            <a:r>
              <a:rPr lang="en-US" smtClean="0"/>
              <a:t>In Gym – students watched a Chinese dance performance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1AFF4-92F3-47E6-B8AC-F5B15CFE924A}"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1341C-08DD-4051-A8A2-20AE998E0109}"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were quotes from Art students after lessons using higher order questions.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6BCDC-27ED-461E-B724-9DABC57F0374}" type="slidenum">
              <a:rPr lang="en-US"/>
              <a:pPr fontAlgn="base">
                <a:spcBef>
                  <a:spcPct val="0"/>
                </a:spcBef>
                <a:spcAft>
                  <a:spcPct val="0"/>
                </a:spcAft>
                <a:defRPr/>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48EF81C8-8233-4534-A928-FB0EF766465D}" type="datetimeFigureOut">
              <a:rPr lang="en-US"/>
              <a:pPr>
                <a:defRPr/>
              </a:pPr>
              <a:t>6/1/2012</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6AD69B3D-160A-49B1-A3BB-648AA5A0407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66006C6-DEE3-41FA-980B-69F0A7AF71D1}" type="datetimeFigureOut">
              <a:rPr lang="en-US"/>
              <a:pPr>
                <a:defRPr/>
              </a:pPr>
              <a:t>6/1/2012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8AF4CFE-2308-4E6C-B9FF-372D756E81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6273507-7468-4473-8BDA-B25C1F8D294F}" type="datetimeFigureOut">
              <a:rPr lang="en-US"/>
              <a:pPr>
                <a:defRPr/>
              </a:pPr>
              <a:t>6/1/2012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DA0BAD6-1CDD-4F6B-BB8C-30F8EA2A7F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57FB33DD-B8C7-43A3-AD61-32083001C5E1}" type="datetimeFigureOut">
              <a:rPr lang="en-US"/>
              <a:pPr>
                <a:defRPr/>
              </a:pPr>
              <a:t>6/1/2012</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C1CB0087-A303-4C41-8270-A57F86754FE7}"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D85EF8CF-F73A-4B44-A77F-A6821B192763}" type="datetimeFigureOut">
              <a:rPr lang="en-US"/>
              <a:pPr>
                <a:defRPr/>
              </a:pPr>
              <a:t>6/1/2012</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BA43CB4-D092-4253-B879-C7005780D1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0856829-93DD-476A-B47F-118F12332A3D}" type="datetimeFigureOut">
              <a:rPr lang="en-US"/>
              <a:pPr>
                <a:defRPr/>
              </a:pPr>
              <a:t>6/1/2012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109906B-63EE-4CFB-9AAB-5007712C04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5E26861D-2B4F-43A7-B162-C02CDD2DBECE}" type="datetimeFigureOut">
              <a:rPr lang="en-US"/>
              <a:pPr>
                <a:defRPr/>
              </a:pPr>
              <a:t>6/1/2012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5F8CC9B-5313-431F-885A-51F44E1C8C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04A7EFF0-657F-470D-A0F7-09DFA4E74CF9}" type="datetimeFigureOut">
              <a:rPr lang="en-US"/>
              <a:pPr>
                <a:defRPr/>
              </a:pPr>
              <a:t>6/1/2012</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4F56993D-B02C-4ABD-8744-49FD251DFD8E}"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605D74E-7479-41BF-A6DD-64F0508C15AE}" type="datetimeFigureOut">
              <a:rPr lang="en-US"/>
              <a:pPr>
                <a:defRPr/>
              </a:pPr>
              <a:t>6/1/2012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40625ED-0C4B-41F9-B47A-1E4E305633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5C35B937-4BB1-4352-B1E8-0F7279AA2085}" type="datetimeFigureOut">
              <a:rPr lang="en-US"/>
              <a:pPr>
                <a:defRPr/>
              </a:pPr>
              <a:t>6/1/2012</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A2513007-B8AF-40FE-9E6F-B4498696AE5B}"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BCA430E8-E547-455C-9ABF-8901E4594FBC}" type="datetimeFigureOut">
              <a:rPr lang="en-US"/>
              <a:pPr>
                <a:defRPr/>
              </a:pPr>
              <a:t>6/1/2012</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3F875FD2-7034-4BC9-A8B7-024CC3A2A78D}"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6E9B737F-A8AB-42FC-BF25-F3B4694B1DA0}" type="datetimeFigureOut">
              <a:rPr lang="en-US"/>
              <a:pPr>
                <a:defRPr/>
              </a:pPr>
              <a:t>6/1/2012</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2840AF7-9055-4123-ADAC-2539769A84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1" r:id="rId4"/>
    <p:sldLayoutId id="2147483730" r:id="rId5"/>
    <p:sldLayoutId id="2147483735" r:id="rId6"/>
    <p:sldLayoutId id="2147483729" r:id="rId7"/>
    <p:sldLayoutId id="2147483736" r:id="rId8"/>
    <p:sldLayoutId id="2147483737" r:id="rId9"/>
    <p:sldLayoutId id="2147483728" r:id="rId10"/>
    <p:sldLayoutId id="214748372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sz="6000" dirty="0" smtClean="0"/>
              <a:t>Unified Arts</a:t>
            </a:r>
            <a:endParaRPr lang="en-US" sz="6000" dirty="0"/>
          </a:p>
        </p:txBody>
      </p:sp>
      <p:sp>
        <p:nvSpPr>
          <p:cNvPr id="14338" name="Subtitle 2"/>
          <p:cNvSpPr>
            <a:spLocks noGrp="1"/>
          </p:cNvSpPr>
          <p:nvPr>
            <p:ph type="subTitle" idx="1"/>
          </p:nvPr>
        </p:nvSpPr>
        <p:spPr>
          <a:xfrm>
            <a:off x="2286000" y="5003800"/>
            <a:ext cx="6172200" cy="1371600"/>
          </a:xfrm>
        </p:spPr>
        <p:txBody>
          <a:bodyPr/>
          <a:lstStyle/>
          <a:p>
            <a:pPr eaLnBrk="1" hangingPunct="1"/>
            <a:r>
              <a:rPr lang="en-US" smtClean="0"/>
              <a:t>The impact of higher order questioning on </a:t>
            </a:r>
          </a:p>
          <a:p>
            <a:pPr eaLnBrk="1" hangingPunct="1"/>
            <a:r>
              <a:rPr lang="en-US" smtClean="0"/>
              <a:t>student learning</a:t>
            </a:r>
          </a:p>
        </p:txBody>
      </p:sp>
      <p:sp>
        <p:nvSpPr>
          <p:cNvPr id="14339" name="Text Box 4"/>
          <p:cNvSpPr txBox="1">
            <a:spLocks noChangeArrowheads="1"/>
          </p:cNvSpPr>
          <p:nvPr/>
        </p:nvSpPr>
        <p:spPr bwMode="auto">
          <a:xfrm>
            <a:off x="8001000" y="381000"/>
            <a:ext cx="304800" cy="366713"/>
          </a:xfrm>
          <a:prstGeom prst="rect">
            <a:avLst/>
          </a:prstGeom>
          <a:noFill/>
          <a:ln w="9525">
            <a:noFill/>
            <a:miter lim="800000"/>
            <a:headEnd/>
            <a:tailEnd/>
          </a:ln>
        </p:spPr>
        <p:txBody>
          <a:bodyPr>
            <a:spAutoFit/>
          </a:bodyPr>
          <a:lstStyle/>
          <a:p>
            <a:pPr>
              <a:spcBef>
                <a:spcPct val="50000"/>
              </a:spcBef>
            </a:pPr>
            <a:r>
              <a:rPr lang="en-US"/>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p:cNvPicPr>
            <a:picLocks noChangeAspect="1" noChangeArrowheads="1"/>
          </p:cNvPicPr>
          <p:nvPr/>
        </p:nvPicPr>
        <p:blipFill>
          <a:blip r:embed="rId2"/>
          <a:srcRect l="1489" t="5319" r="-1489" b="7448"/>
          <a:stretch>
            <a:fillRect/>
          </a:stretch>
        </p:blipFill>
        <p:spPr bwMode="auto">
          <a:xfrm rot="-5708776">
            <a:off x="1311275" y="2906713"/>
            <a:ext cx="2560637" cy="3748088"/>
          </a:xfrm>
          <a:prstGeom prst="rect">
            <a:avLst/>
          </a:prstGeom>
          <a:noFill/>
          <a:ln w="9525">
            <a:noFill/>
            <a:miter lim="800000"/>
            <a:headEnd/>
            <a:tailEnd/>
          </a:ln>
        </p:spPr>
      </p:pic>
      <p:pic>
        <p:nvPicPr>
          <p:cNvPr id="27650" name="Picture 3"/>
          <p:cNvPicPr>
            <a:picLocks noChangeAspect="1" noChangeArrowheads="1"/>
          </p:cNvPicPr>
          <p:nvPr/>
        </p:nvPicPr>
        <p:blipFill>
          <a:blip r:embed="rId3"/>
          <a:srcRect/>
          <a:stretch>
            <a:fillRect/>
          </a:stretch>
        </p:blipFill>
        <p:spPr bwMode="auto">
          <a:xfrm rot="-788704">
            <a:off x="758825" y="696913"/>
            <a:ext cx="3511550" cy="2097087"/>
          </a:xfrm>
          <a:prstGeom prst="rect">
            <a:avLst/>
          </a:prstGeom>
          <a:noFill/>
          <a:ln w="9525">
            <a:noFill/>
            <a:miter lim="800000"/>
            <a:headEnd/>
            <a:tailEnd/>
          </a:ln>
        </p:spPr>
      </p:pic>
      <p:pic>
        <p:nvPicPr>
          <p:cNvPr id="27651" name="Picture 2" descr="C:\Users\Yvonne\Pictures\music sheet 1.jpg"/>
          <p:cNvPicPr>
            <a:picLocks noChangeAspect="1" noChangeArrowheads="1"/>
          </p:cNvPicPr>
          <p:nvPr/>
        </p:nvPicPr>
        <p:blipFill>
          <a:blip r:embed="rId4"/>
          <a:srcRect t="7143" b="10715"/>
          <a:stretch>
            <a:fillRect/>
          </a:stretch>
        </p:blipFill>
        <p:spPr bwMode="auto">
          <a:xfrm rot="1192902">
            <a:off x="4508500" y="868363"/>
            <a:ext cx="3117850" cy="4206875"/>
          </a:xfrm>
          <a:prstGeom prst="rect">
            <a:avLst/>
          </a:prstGeom>
          <a:noFill/>
          <a:ln w="9525">
            <a:noFill/>
            <a:miter lim="800000"/>
            <a:headEnd/>
            <a:tailEnd/>
          </a:ln>
        </p:spPr>
      </p:pic>
      <p:sp>
        <p:nvSpPr>
          <p:cNvPr id="27652" name="Text Box 9"/>
          <p:cNvSpPr txBox="1">
            <a:spLocks noChangeArrowheads="1"/>
          </p:cNvSpPr>
          <p:nvPr/>
        </p:nvSpPr>
        <p:spPr bwMode="auto">
          <a:xfrm>
            <a:off x="7848600" y="457200"/>
            <a:ext cx="609600" cy="366713"/>
          </a:xfrm>
          <a:prstGeom prst="rect">
            <a:avLst/>
          </a:prstGeom>
          <a:noFill/>
          <a:ln w="9525">
            <a:noFill/>
            <a:miter lim="800000"/>
            <a:headEnd/>
            <a:tailEnd/>
          </a:ln>
        </p:spPr>
        <p:txBody>
          <a:bodyPr>
            <a:spAutoFit/>
          </a:bodyPr>
          <a:lstStyle/>
          <a:p>
            <a:pPr>
              <a:spcBef>
                <a:spcPct val="50000"/>
              </a:spcBef>
            </a:pPr>
            <a:r>
              <a:rPr lang="en-US"/>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6962467" cy="58477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Student developed questions…</a:t>
            </a:r>
          </a:p>
        </p:txBody>
      </p:sp>
      <p:sp>
        <p:nvSpPr>
          <p:cNvPr id="5" name="Rectangle 4"/>
          <p:cNvSpPr/>
          <p:nvPr/>
        </p:nvSpPr>
        <p:spPr>
          <a:xfrm>
            <a:off x="615756" y="1600200"/>
            <a:ext cx="7445937" cy="400110"/>
          </a:xfrm>
          <a:prstGeom prst="rect">
            <a:avLst/>
          </a:prstGeom>
          <a:noFill/>
        </p:spPr>
        <p:txBody>
          <a:bodyPr>
            <a:spAutoFit/>
          </a:bodyPr>
          <a:lstStyle/>
          <a:p>
            <a:pPr algn="ctr" fontAlgn="auto">
              <a:spcBef>
                <a:spcPts val="0"/>
              </a:spcBef>
              <a:spcAft>
                <a:spcPts val="0"/>
              </a:spcAft>
              <a:defRPr/>
            </a:pPr>
            <a:r>
              <a:rPr lang="en-US" sz="2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“What is the origin of Welsh castles?”</a:t>
            </a:r>
          </a:p>
        </p:txBody>
      </p:sp>
      <p:sp>
        <p:nvSpPr>
          <p:cNvPr id="6" name="Rectangle 5"/>
          <p:cNvSpPr/>
          <p:nvPr/>
        </p:nvSpPr>
        <p:spPr>
          <a:xfrm>
            <a:off x="596353" y="3505200"/>
            <a:ext cx="7484741"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“What inspired you to be an artist, author, illustrator?”</a:t>
            </a:r>
          </a:p>
        </p:txBody>
      </p:sp>
      <p:sp>
        <p:nvSpPr>
          <p:cNvPr id="7" name="Rectangle 6"/>
          <p:cNvSpPr/>
          <p:nvPr/>
        </p:nvSpPr>
        <p:spPr>
          <a:xfrm>
            <a:off x="1058975" y="4046825"/>
            <a:ext cx="6359433" cy="40011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“What do you like most about creating books?”</a:t>
            </a:r>
          </a:p>
        </p:txBody>
      </p:sp>
      <p:sp>
        <p:nvSpPr>
          <p:cNvPr id="28679" name="Text Box 8"/>
          <p:cNvSpPr txBox="1">
            <a:spLocks noChangeArrowheads="1"/>
          </p:cNvSpPr>
          <p:nvPr/>
        </p:nvSpPr>
        <p:spPr bwMode="auto">
          <a:xfrm>
            <a:off x="7696200" y="533400"/>
            <a:ext cx="762000" cy="366713"/>
          </a:xfrm>
          <a:prstGeom prst="rect">
            <a:avLst/>
          </a:prstGeom>
          <a:noFill/>
          <a:ln w="9525">
            <a:noFill/>
            <a:miter lim="800000"/>
            <a:headEnd/>
            <a:tailEnd/>
          </a:ln>
        </p:spPr>
        <p:txBody>
          <a:bodyPr>
            <a:spAutoFit/>
          </a:bodyPr>
          <a:lstStyle/>
          <a:p>
            <a:pPr>
              <a:spcBef>
                <a:spcPct val="50000"/>
              </a:spcBef>
            </a:pPr>
            <a:r>
              <a:rPr lang="en-US"/>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p:cNvSpPr>
          <p:nvPr>
            <p:ph type="title" idx="4294967295"/>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sz="2800" cap="none" dirty="0" smtClean="0"/>
              <a:t>HOW WE CONTINUE TO BRING HIGHER ORDER QUESTIONS THROUGH OUR SUBSEQUENT WORK</a:t>
            </a:r>
          </a:p>
        </p:txBody>
      </p:sp>
      <p:sp>
        <p:nvSpPr>
          <p:cNvPr id="29698" name="Rectangle 5"/>
          <p:cNvSpPr>
            <a:spLocks noGrp="1"/>
          </p:cNvSpPr>
          <p:nvPr>
            <p:ph type="body" sz="half" idx="4294967295"/>
          </p:nvPr>
        </p:nvSpPr>
        <p:spPr>
          <a:xfrm>
            <a:off x="457200" y="1600200"/>
            <a:ext cx="3657600" cy="4873625"/>
          </a:xfrm>
        </p:spPr>
        <p:txBody>
          <a:bodyPr/>
          <a:lstStyle/>
          <a:p>
            <a:pPr eaLnBrk="1" hangingPunct="1">
              <a:lnSpc>
                <a:spcPct val="90000"/>
              </a:lnSpc>
              <a:buFont typeface="Wingdings" pitchFamily="2" charset="2"/>
              <a:buNone/>
            </a:pPr>
            <a:r>
              <a:rPr lang="en-US" sz="1800" smtClean="0"/>
              <a:t>PE</a:t>
            </a:r>
          </a:p>
          <a:p>
            <a:pPr eaLnBrk="1" hangingPunct="1">
              <a:lnSpc>
                <a:spcPct val="90000"/>
              </a:lnSpc>
            </a:pPr>
            <a:r>
              <a:rPr lang="en-US" sz="2000" smtClean="0"/>
              <a:t>Does a game like this help?</a:t>
            </a:r>
          </a:p>
          <a:p>
            <a:pPr eaLnBrk="1" hangingPunct="1">
              <a:lnSpc>
                <a:spcPct val="90000"/>
              </a:lnSpc>
            </a:pPr>
            <a:r>
              <a:rPr lang="en-US" sz="2000" smtClean="0"/>
              <a:t>Why do we play games like this?</a:t>
            </a:r>
          </a:p>
          <a:p>
            <a:pPr eaLnBrk="1" hangingPunct="1">
              <a:lnSpc>
                <a:spcPct val="90000"/>
              </a:lnSpc>
            </a:pPr>
            <a:r>
              <a:rPr lang="en-US" sz="2000" smtClean="0"/>
              <a:t>Visualize your strategies.</a:t>
            </a:r>
          </a:p>
          <a:p>
            <a:pPr eaLnBrk="1" hangingPunct="1">
              <a:lnSpc>
                <a:spcPct val="90000"/>
              </a:lnSpc>
              <a:buFont typeface="Wingdings" pitchFamily="2" charset="2"/>
              <a:buNone/>
            </a:pPr>
            <a:endParaRPr lang="en-US" sz="2000" smtClean="0"/>
          </a:p>
          <a:p>
            <a:pPr eaLnBrk="1" hangingPunct="1">
              <a:lnSpc>
                <a:spcPct val="90000"/>
              </a:lnSpc>
              <a:buFont typeface="Wingdings" pitchFamily="2" charset="2"/>
              <a:buNone/>
            </a:pPr>
            <a:r>
              <a:rPr lang="en-US" sz="1800" smtClean="0"/>
              <a:t>MUSIC</a:t>
            </a:r>
          </a:p>
          <a:p>
            <a:pPr eaLnBrk="1" hangingPunct="1">
              <a:lnSpc>
                <a:spcPct val="90000"/>
              </a:lnSpc>
            </a:pPr>
            <a:r>
              <a:rPr lang="en-US" sz="2000" smtClean="0"/>
              <a:t>How can you practice your recorder songs without playing your instrument?</a:t>
            </a:r>
          </a:p>
          <a:p>
            <a:pPr eaLnBrk="1" hangingPunct="1">
              <a:lnSpc>
                <a:spcPct val="90000"/>
              </a:lnSpc>
            </a:pPr>
            <a:r>
              <a:rPr lang="en-US" sz="2000" smtClean="0"/>
              <a:t>Create one strategy to practice without blowing.</a:t>
            </a:r>
          </a:p>
          <a:p>
            <a:pPr eaLnBrk="1" hangingPunct="1">
              <a:lnSpc>
                <a:spcPct val="90000"/>
              </a:lnSpc>
              <a:buFont typeface="Wingdings" pitchFamily="2" charset="2"/>
              <a:buNone/>
            </a:pPr>
            <a:endParaRPr lang="en-US" sz="2000" smtClean="0"/>
          </a:p>
        </p:txBody>
      </p:sp>
      <p:sp>
        <p:nvSpPr>
          <p:cNvPr id="29699" name="Rectangle 6"/>
          <p:cNvSpPr>
            <a:spLocks noGrp="1"/>
          </p:cNvSpPr>
          <p:nvPr>
            <p:ph type="body" sz="half" idx="4294967295"/>
          </p:nvPr>
        </p:nvSpPr>
        <p:spPr>
          <a:xfrm>
            <a:off x="4267200" y="1371600"/>
            <a:ext cx="3657600" cy="4873625"/>
          </a:xfrm>
        </p:spPr>
        <p:txBody>
          <a:bodyPr/>
          <a:lstStyle/>
          <a:p>
            <a:pPr eaLnBrk="1" hangingPunct="1">
              <a:lnSpc>
                <a:spcPct val="90000"/>
              </a:lnSpc>
              <a:buFont typeface="Wingdings" pitchFamily="2" charset="2"/>
              <a:buNone/>
            </a:pPr>
            <a:r>
              <a:rPr lang="en-US" sz="2000" smtClean="0"/>
              <a:t>LIBRARY</a:t>
            </a:r>
          </a:p>
          <a:p>
            <a:pPr eaLnBrk="1" hangingPunct="1">
              <a:lnSpc>
                <a:spcPct val="90000"/>
              </a:lnSpc>
            </a:pPr>
            <a:r>
              <a:rPr lang="en-US" sz="2000" smtClean="0"/>
              <a:t>Justify why you think this is or is not a good research question.</a:t>
            </a:r>
          </a:p>
          <a:p>
            <a:pPr eaLnBrk="1" hangingPunct="1">
              <a:lnSpc>
                <a:spcPct val="90000"/>
              </a:lnSpc>
            </a:pPr>
            <a:r>
              <a:rPr lang="en-US" sz="2000" smtClean="0"/>
              <a:t>How can we broaden this question to make it a better research question?</a:t>
            </a:r>
          </a:p>
          <a:p>
            <a:pPr eaLnBrk="1" hangingPunct="1">
              <a:lnSpc>
                <a:spcPct val="90000"/>
              </a:lnSpc>
              <a:buFont typeface="Wingdings" pitchFamily="2" charset="2"/>
              <a:buNone/>
            </a:pPr>
            <a:r>
              <a:rPr lang="en-US" sz="2000" smtClean="0"/>
              <a:t>ART</a:t>
            </a:r>
          </a:p>
          <a:p>
            <a:pPr eaLnBrk="1" hangingPunct="1">
              <a:lnSpc>
                <a:spcPct val="90000"/>
              </a:lnSpc>
            </a:pPr>
            <a:r>
              <a:rPr lang="en-US" sz="2000" smtClean="0"/>
              <a:t>If you could shrink yourself and go through your painting what would that be like?</a:t>
            </a:r>
          </a:p>
          <a:p>
            <a:pPr eaLnBrk="1" hangingPunct="1">
              <a:lnSpc>
                <a:spcPct val="90000"/>
              </a:lnSpc>
            </a:pPr>
            <a:r>
              <a:rPr lang="en-US" sz="2000" smtClean="0"/>
              <a:t>Remember your maps – where do you want to lead the eye?</a:t>
            </a:r>
            <a:endParaRPr lang="en-US" sz="1800" smtClean="0"/>
          </a:p>
        </p:txBody>
      </p:sp>
      <p:sp>
        <p:nvSpPr>
          <p:cNvPr id="29700" name="Text Box 5"/>
          <p:cNvSpPr txBox="1">
            <a:spLocks noChangeArrowheads="1"/>
          </p:cNvSpPr>
          <p:nvPr/>
        </p:nvSpPr>
        <p:spPr bwMode="auto">
          <a:xfrm>
            <a:off x="7848600" y="533400"/>
            <a:ext cx="457200" cy="366713"/>
          </a:xfrm>
          <a:prstGeom prst="rect">
            <a:avLst/>
          </a:prstGeom>
          <a:noFill/>
          <a:ln w="9525">
            <a:noFill/>
            <a:miter lim="800000"/>
            <a:headEnd/>
            <a:tailEnd/>
          </a:ln>
        </p:spPr>
        <p:txBody>
          <a:bodyPr>
            <a:spAutoFit/>
          </a:bodyPr>
          <a:lstStyle/>
          <a:p>
            <a:pPr>
              <a:spcBef>
                <a:spcPct val="50000"/>
              </a:spcBef>
            </a:pPr>
            <a:r>
              <a:rPr lang="en-US"/>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Reflections</a:t>
            </a:r>
            <a:endParaRPr lang="en-US" dirty="0"/>
          </a:p>
        </p:txBody>
      </p:sp>
      <p:sp>
        <p:nvSpPr>
          <p:cNvPr id="30722" name="Content Placeholder 2"/>
          <p:cNvSpPr>
            <a:spLocks noGrp="1"/>
          </p:cNvSpPr>
          <p:nvPr>
            <p:ph sz="quarter" idx="1"/>
          </p:nvPr>
        </p:nvSpPr>
        <p:spPr>
          <a:xfrm>
            <a:off x="457200" y="1600200"/>
            <a:ext cx="7467600" cy="4873625"/>
          </a:xfrm>
        </p:spPr>
        <p:txBody>
          <a:bodyPr/>
          <a:lstStyle/>
          <a:p>
            <a:pPr eaLnBrk="1" hangingPunct="1"/>
            <a:r>
              <a:rPr lang="en-US" sz="1800" smtClean="0"/>
              <a:t>“The process we went through made Anderson’s questions discipline-specific as opposed to a vague concept.”   -- Jan Huot</a:t>
            </a:r>
          </a:p>
          <a:p>
            <a:pPr eaLnBrk="1" hangingPunct="1">
              <a:buFont typeface="Wingdings" pitchFamily="2" charset="2"/>
              <a:buNone/>
            </a:pPr>
            <a:endParaRPr lang="en-US" sz="1800" smtClean="0"/>
          </a:p>
          <a:p>
            <a:pPr eaLnBrk="1" hangingPunct="1"/>
            <a:r>
              <a:rPr lang="en-US" sz="1800" smtClean="0"/>
              <a:t>“It was a good process for us to take ownership of what applied to us and how we could make it work for our discipline.”  </a:t>
            </a:r>
          </a:p>
          <a:p>
            <a:pPr eaLnBrk="1" hangingPunct="1">
              <a:buFont typeface="Wingdings" pitchFamily="2" charset="2"/>
              <a:buNone/>
            </a:pPr>
            <a:r>
              <a:rPr lang="en-US" sz="1800" smtClean="0"/>
              <a:t>                                                                            -- Maryrose Kristopik</a:t>
            </a:r>
          </a:p>
          <a:p>
            <a:pPr eaLnBrk="1" hangingPunct="1">
              <a:buFont typeface="Wingdings" pitchFamily="2" charset="2"/>
              <a:buNone/>
            </a:pPr>
            <a:endParaRPr lang="en-US" sz="1800" smtClean="0"/>
          </a:p>
          <a:p>
            <a:pPr eaLnBrk="1" hangingPunct="1"/>
            <a:r>
              <a:rPr lang="en-US" sz="1800" smtClean="0"/>
              <a:t>“It made me re-think how to challenge my students to guide them toward more individual involvement and deeper understanding of the material.”                                                      -- Yvonne Cech</a:t>
            </a:r>
          </a:p>
          <a:p>
            <a:pPr eaLnBrk="1" hangingPunct="1"/>
            <a:endParaRPr lang="en-US" sz="1800" smtClean="0"/>
          </a:p>
          <a:p>
            <a:pPr eaLnBrk="1" hangingPunct="1"/>
            <a:r>
              <a:rPr lang="en-US" sz="1800" smtClean="0"/>
              <a:t>“This process of working together on higher order questions showed us the common thread that is woven through all of our disciplines.”                                                        -- Leslie Gunn</a:t>
            </a:r>
          </a:p>
          <a:p>
            <a:pPr eaLnBrk="1" hangingPunct="1">
              <a:buFont typeface="Wingdings" pitchFamily="2" charset="2"/>
              <a:buNone/>
            </a:pPr>
            <a:endParaRPr lang="en-US" sz="1800" smtClean="0"/>
          </a:p>
        </p:txBody>
      </p:sp>
      <p:sp>
        <p:nvSpPr>
          <p:cNvPr id="30723" name="Text Box 4"/>
          <p:cNvSpPr txBox="1">
            <a:spLocks noChangeArrowheads="1"/>
          </p:cNvSpPr>
          <p:nvPr/>
        </p:nvSpPr>
        <p:spPr bwMode="auto">
          <a:xfrm>
            <a:off x="7696200" y="457200"/>
            <a:ext cx="609600" cy="366713"/>
          </a:xfrm>
          <a:prstGeom prst="rect">
            <a:avLst/>
          </a:prstGeom>
          <a:noFill/>
          <a:ln w="9525">
            <a:noFill/>
            <a:miter lim="800000"/>
            <a:headEnd/>
            <a:tailEnd/>
          </a:ln>
        </p:spPr>
        <p:txBody>
          <a:bodyPr>
            <a:spAutoFit/>
          </a:bodyPr>
          <a:lstStyle/>
          <a:p>
            <a:pPr>
              <a:spcBef>
                <a:spcPct val="50000"/>
              </a:spcBef>
            </a:pPr>
            <a:r>
              <a:rPr lang="en-US"/>
              <a:t>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Collaborative Work:  </a:t>
            </a:r>
            <a:br>
              <a:rPr lang="en-US" dirty="0" smtClean="0"/>
            </a:br>
            <a:r>
              <a:rPr lang="en-US" dirty="0" smtClean="0"/>
              <a:t>The Passport Project</a:t>
            </a:r>
            <a:endParaRPr lang="en-US" dirty="0"/>
          </a:p>
        </p:txBody>
      </p:sp>
      <p:pic>
        <p:nvPicPr>
          <p:cNvPr id="15362" name="Picture 2"/>
          <p:cNvPicPr>
            <a:picLocks noChangeAspect="1" noChangeArrowheads="1"/>
          </p:cNvPicPr>
          <p:nvPr/>
        </p:nvPicPr>
        <p:blipFill>
          <a:blip r:embed="rId3"/>
          <a:srcRect/>
          <a:stretch>
            <a:fillRect/>
          </a:stretch>
        </p:blipFill>
        <p:spPr bwMode="auto">
          <a:xfrm>
            <a:off x="1709738" y="1676400"/>
            <a:ext cx="5343525" cy="4400550"/>
          </a:xfrm>
          <a:prstGeom prst="rect">
            <a:avLst/>
          </a:prstGeom>
          <a:noFill/>
          <a:ln w="9525">
            <a:noFill/>
            <a:miter lim="800000"/>
            <a:headEnd/>
            <a:tailEnd/>
          </a:ln>
        </p:spPr>
      </p:pic>
      <p:sp>
        <p:nvSpPr>
          <p:cNvPr id="15363" name="Text Box 4"/>
          <p:cNvSpPr txBox="1">
            <a:spLocks noChangeArrowheads="1"/>
          </p:cNvSpPr>
          <p:nvPr/>
        </p:nvSpPr>
        <p:spPr bwMode="auto">
          <a:xfrm>
            <a:off x="8229600" y="304800"/>
            <a:ext cx="381000" cy="366713"/>
          </a:xfrm>
          <a:prstGeom prst="rect">
            <a:avLst/>
          </a:prstGeom>
          <a:noFill/>
          <a:ln w="9525">
            <a:noFill/>
            <a:miter lim="800000"/>
            <a:headEnd/>
            <a:tailEnd/>
          </a:ln>
        </p:spPr>
        <p:txBody>
          <a:bodyPr>
            <a:spAutoFit/>
          </a:bodyPr>
          <a:lstStyle/>
          <a:p>
            <a:pPr>
              <a:spcBef>
                <a:spcPct val="50000"/>
              </a:spcBef>
            </a:pPr>
            <a:r>
              <a:rPr lang="en-US"/>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3"/>
          <a:srcRect/>
          <a:stretch>
            <a:fillRect/>
          </a:stretch>
        </p:blipFill>
        <p:spPr bwMode="auto">
          <a:xfrm>
            <a:off x="2438400" y="371475"/>
            <a:ext cx="1973263" cy="1973263"/>
          </a:xfrm>
          <a:prstGeom prst="rect">
            <a:avLst/>
          </a:prstGeom>
          <a:noFill/>
          <a:ln w="9525">
            <a:noFill/>
            <a:miter lim="800000"/>
            <a:headEnd/>
            <a:tailEnd/>
          </a:ln>
        </p:spPr>
      </p:pic>
      <p:sp>
        <p:nvSpPr>
          <p:cNvPr id="2" name="Title 1"/>
          <p:cNvSpPr>
            <a:spLocks noGrp="1"/>
          </p:cNvSpPr>
          <p:nvPr>
            <p:ph type="title"/>
          </p:nvPr>
        </p:nvSpPr>
        <p:spPr>
          <a:xfrm>
            <a:off x="457200" y="185738"/>
            <a:ext cx="7467600" cy="1143000"/>
          </a:xfrm>
        </p:spPr>
        <p:txBody>
          <a:bodyPr/>
          <a:lstStyle/>
          <a:p>
            <a:pPr eaLnBrk="1" fontAlgn="auto" hangingPunct="1">
              <a:spcAft>
                <a:spcPts val="0"/>
              </a:spcAft>
              <a:defRPr/>
            </a:pPr>
            <a:r>
              <a:rPr lang="en-US" sz="4800" b="1" dirty="0" smtClean="0">
                <a:solidFill>
                  <a:srgbClr val="FF0000"/>
                </a:solidFill>
              </a:rPr>
              <a:t>China</a:t>
            </a:r>
            <a:endParaRPr lang="en-US" sz="4800" b="1" dirty="0">
              <a:solidFill>
                <a:srgbClr val="FF0000"/>
              </a:solidFill>
            </a:endParaRPr>
          </a:p>
        </p:txBody>
      </p:sp>
      <p:pic>
        <p:nvPicPr>
          <p:cNvPr id="17411" name="Picture 2"/>
          <p:cNvPicPr>
            <a:picLocks noChangeAspect="1" noChangeArrowheads="1"/>
          </p:cNvPicPr>
          <p:nvPr/>
        </p:nvPicPr>
        <p:blipFill>
          <a:blip r:embed="rId4"/>
          <a:srcRect/>
          <a:stretch>
            <a:fillRect/>
          </a:stretch>
        </p:blipFill>
        <p:spPr bwMode="auto">
          <a:xfrm rot="-1071206">
            <a:off x="523875" y="1595438"/>
            <a:ext cx="1895475" cy="2228850"/>
          </a:xfrm>
          <a:prstGeom prst="rect">
            <a:avLst/>
          </a:prstGeom>
          <a:noFill/>
          <a:ln w="9525">
            <a:noFill/>
            <a:miter lim="800000"/>
            <a:headEnd/>
            <a:tailEnd/>
          </a:ln>
        </p:spPr>
      </p:pic>
      <p:pic>
        <p:nvPicPr>
          <p:cNvPr id="17412" name="Picture 5"/>
          <p:cNvPicPr>
            <a:picLocks noChangeAspect="1" noChangeArrowheads="1"/>
          </p:cNvPicPr>
          <p:nvPr/>
        </p:nvPicPr>
        <p:blipFill>
          <a:blip r:embed="rId5"/>
          <a:srcRect/>
          <a:stretch>
            <a:fillRect/>
          </a:stretch>
        </p:blipFill>
        <p:spPr bwMode="auto">
          <a:xfrm rot="1502688">
            <a:off x="574675" y="4171950"/>
            <a:ext cx="1857375" cy="2187575"/>
          </a:xfrm>
          <a:prstGeom prst="rect">
            <a:avLst/>
          </a:prstGeom>
          <a:noFill/>
          <a:ln w="9525">
            <a:noFill/>
            <a:miter lim="800000"/>
            <a:headEnd/>
            <a:tailEnd/>
          </a:ln>
        </p:spPr>
      </p:pic>
      <p:pic>
        <p:nvPicPr>
          <p:cNvPr id="17413" name="Picture 8" descr="?saduie=AG9B_P_7op4sPZ_Z4A3GXkjEN5fI&amp;attid=0"/>
          <p:cNvPicPr>
            <a:picLocks noChangeAspect="1" noChangeArrowheads="1"/>
          </p:cNvPicPr>
          <p:nvPr/>
        </p:nvPicPr>
        <p:blipFill>
          <a:blip r:embed="rId6"/>
          <a:srcRect/>
          <a:stretch>
            <a:fillRect/>
          </a:stretch>
        </p:blipFill>
        <p:spPr bwMode="auto">
          <a:xfrm>
            <a:off x="2860675" y="4837113"/>
            <a:ext cx="2898775" cy="1736725"/>
          </a:xfrm>
          <a:prstGeom prst="rect">
            <a:avLst/>
          </a:prstGeom>
          <a:noFill/>
          <a:ln w="9525">
            <a:noFill/>
            <a:miter lim="800000"/>
            <a:headEnd/>
            <a:tailEnd/>
          </a:ln>
        </p:spPr>
      </p:pic>
      <p:pic>
        <p:nvPicPr>
          <p:cNvPr id="17414" name="Picture 10" descr="?saduie=AG9B_P_7op4sPZ_Z4A3GXkjEN5fI&amp;attid=0"/>
          <p:cNvPicPr>
            <a:picLocks noChangeAspect="1" noChangeArrowheads="1"/>
          </p:cNvPicPr>
          <p:nvPr/>
        </p:nvPicPr>
        <p:blipFill>
          <a:blip r:embed="rId7"/>
          <a:srcRect/>
          <a:stretch>
            <a:fillRect/>
          </a:stretch>
        </p:blipFill>
        <p:spPr bwMode="auto">
          <a:xfrm rot="1179711">
            <a:off x="5999163" y="3230563"/>
            <a:ext cx="2286000" cy="3048000"/>
          </a:xfrm>
          <a:prstGeom prst="rect">
            <a:avLst/>
          </a:prstGeom>
          <a:noFill/>
          <a:ln w="9525">
            <a:noFill/>
            <a:miter lim="800000"/>
            <a:headEnd/>
            <a:tailEnd/>
          </a:ln>
        </p:spPr>
      </p:pic>
      <p:pic>
        <p:nvPicPr>
          <p:cNvPr id="17415" name="Picture 2"/>
          <p:cNvPicPr>
            <a:picLocks noChangeAspect="1" noChangeArrowheads="1"/>
          </p:cNvPicPr>
          <p:nvPr/>
        </p:nvPicPr>
        <p:blipFill>
          <a:blip r:embed="rId8"/>
          <a:srcRect/>
          <a:stretch>
            <a:fillRect/>
          </a:stretch>
        </p:blipFill>
        <p:spPr bwMode="auto">
          <a:xfrm rot="1167652">
            <a:off x="2359025" y="2876550"/>
            <a:ext cx="2411413" cy="1604963"/>
          </a:xfrm>
          <a:prstGeom prst="rect">
            <a:avLst/>
          </a:prstGeom>
          <a:noFill/>
          <a:ln w="9525">
            <a:noFill/>
            <a:miter lim="800000"/>
            <a:headEnd/>
            <a:tailEnd/>
          </a:ln>
        </p:spPr>
      </p:pic>
      <p:pic>
        <p:nvPicPr>
          <p:cNvPr id="17416" name="Picture 3"/>
          <p:cNvPicPr>
            <a:picLocks noChangeAspect="1" noChangeArrowheads="1"/>
          </p:cNvPicPr>
          <p:nvPr/>
        </p:nvPicPr>
        <p:blipFill>
          <a:blip r:embed="rId9"/>
          <a:srcRect l="29166" t="12498" r="-24167" b="-7500"/>
          <a:stretch>
            <a:fillRect/>
          </a:stretch>
        </p:blipFill>
        <p:spPr bwMode="auto">
          <a:xfrm>
            <a:off x="4114800" y="1069975"/>
            <a:ext cx="4114800" cy="2743200"/>
          </a:xfrm>
          <a:prstGeom prst="rect">
            <a:avLst/>
          </a:prstGeom>
          <a:noFill/>
          <a:ln w="9525">
            <a:noFill/>
            <a:miter lim="800000"/>
            <a:headEnd/>
            <a:tailEnd/>
          </a:ln>
        </p:spPr>
      </p:pic>
      <p:pic>
        <p:nvPicPr>
          <p:cNvPr id="17417" name="Picture 12" descr="?saduie=AG9B_P_7op4sPZ_Z4A3GXkjEN5fI&amp;attid=0"/>
          <p:cNvPicPr>
            <a:picLocks noChangeAspect="1" noChangeArrowheads="1"/>
          </p:cNvPicPr>
          <p:nvPr/>
        </p:nvPicPr>
        <p:blipFill>
          <a:blip r:embed="rId10"/>
          <a:srcRect/>
          <a:stretch>
            <a:fillRect/>
          </a:stretch>
        </p:blipFill>
        <p:spPr bwMode="auto">
          <a:xfrm rot="-359525">
            <a:off x="6589713" y="604838"/>
            <a:ext cx="1685925" cy="2247900"/>
          </a:xfrm>
          <a:prstGeom prst="rect">
            <a:avLst/>
          </a:prstGeom>
          <a:noFill/>
          <a:ln w="9525">
            <a:noFill/>
            <a:miter lim="800000"/>
            <a:headEnd/>
            <a:tailEnd/>
          </a:ln>
        </p:spPr>
      </p:pic>
      <p:sp>
        <p:nvSpPr>
          <p:cNvPr id="17418" name="Text Box 12"/>
          <p:cNvSpPr txBox="1">
            <a:spLocks noChangeArrowheads="1"/>
          </p:cNvSpPr>
          <p:nvPr/>
        </p:nvSpPr>
        <p:spPr bwMode="auto">
          <a:xfrm>
            <a:off x="8229600" y="304800"/>
            <a:ext cx="381000" cy="366713"/>
          </a:xfrm>
          <a:prstGeom prst="rect">
            <a:avLst/>
          </a:prstGeom>
          <a:noFill/>
          <a:ln w="9525">
            <a:noFill/>
            <a:miter lim="800000"/>
            <a:headEnd/>
            <a:tailEnd/>
          </a:ln>
        </p:spPr>
        <p:txBody>
          <a:bodyPr>
            <a:spAutoFit/>
          </a:bodyPr>
          <a:lstStyle/>
          <a:p>
            <a:pPr>
              <a:spcBef>
                <a:spcPct val="50000"/>
              </a:spcBef>
            </a:pPr>
            <a:r>
              <a:rPr lang="en-US"/>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6000" b="1" cap="none" smtClean="0"/>
              <a:t>P.E.             Music</a:t>
            </a:r>
          </a:p>
        </p:txBody>
      </p:sp>
      <p:sp>
        <p:nvSpPr>
          <p:cNvPr id="19458" name="Content Placeholder 2"/>
          <p:cNvSpPr>
            <a:spLocks noGrp="1"/>
          </p:cNvSpPr>
          <p:nvPr>
            <p:ph sz="quarter" idx="1"/>
          </p:nvPr>
        </p:nvSpPr>
        <p:spPr>
          <a:xfrm>
            <a:off x="533400" y="1371600"/>
            <a:ext cx="3581400" cy="4800600"/>
          </a:xfrm>
        </p:spPr>
        <p:txBody>
          <a:bodyPr/>
          <a:lstStyle/>
          <a:p>
            <a:pPr eaLnBrk="1" hangingPunct="1"/>
            <a:r>
              <a:rPr lang="en-US" smtClean="0"/>
              <a:t>“</a:t>
            </a:r>
            <a:r>
              <a:rPr lang="en-US" sz="2000" smtClean="0"/>
              <a:t>Higher order questions prompted strategic thinking and problem solving that students were able to apply to their tasks.”  </a:t>
            </a:r>
          </a:p>
          <a:p>
            <a:pPr eaLnBrk="1" hangingPunct="1">
              <a:buFont typeface="Wingdings" pitchFamily="2" charset="2"/>
              <a:buNone/>
            </a:pPr>
            <a:r>
              <a:rPr lang="en-US" sz="2000" smtClean="0"/>
              <a:t>                  Jan Huot</a:t>
            </a:r>
          </a:p>
          <a:p>
            <a:pPr eaLnBrk="1" hangingPunct="1">
              <a:buFont typeface="Wingdings" pitchFamily="2" charset="2"/>
              <a:buNone/>
            </a:pPr>
            <a:endParaRPr lang="en-US" sz="2000" smtClean="0"/>
          </a:p>
          <a:p>
            <a:pPr eaLnBrk="1" hangingPunct="1"/>
            <a:r>
              <a:rPr lang="en-US" sz="2000" smtClean="0"/>
              <a:t>“Students feel confident enough to take risks and explore their own ideas when they are encouraged to think on a higher level.”</a:t>
            </a:r>
          </a:p>
          <a:p>
            <a:pPr eaLnBrk="1" hangingPunct="1">
              <a:buFont typeface="Wingdings" pitchFamily="2" charset="2"/>
              <a:buNone/>
            </a:pPr>
            <a:r>
              <a:rPr lang="en-US" sz="2000" smtClean="0"/>
              <a:t>                  Beth Gattey</a:t>
            </a:r>
          </a:p>
        </p:txBody>
      </p:sp>
      <p:sp>
        <p:nvSpPr>
          <p:cNvPr id="19459" name="Content Placeholder 3"/>
          <p:cNvSpPr>
            <a:spLocks noGrp="1"/>
          </p:cNvSpPr>
          <p:nvPr>
            <p:ph sz="quarter" idx="2"/>
          </p:nvPr>
        </p:nvSpPr>
        <p:spPr>
          <a:xfrm>
            <a:off x="4270375" y="1600200"/>
            <a:ext cx="3657600" cy="4572000"/>
          </a:xfrm>
        </p:spPr>
        <p:txBody>
          <a:bodyPr/>
          <a:lstStyle/>
          <a:p>
            <a:pPr eaLnBrk="1" hangingPunct="1"/>
            <a:r>
              <a:rPr lang="en-US" smtClean="0"/>
              <a:t>“Including more questions in our lessons created an environment or an opportunity that promoted higher order thinking.”</a:t>
            </a:r>
          </a:p>
          <a:p>
            <a:pPr eaLnBrk="1" hangingPunct="1">
              <a:buFont typeface="Wingdings" pitchFamily="2" charset="2"/>
              <a:buNone/>
            </a:pPr>
            <a:r>
              <a:rPr lang="en-US" smtClean="0"/>
              <a:t>        Maryrose Kristopik</a:t>
            </a:r>
          </a:p>
        </p:txBody>
      </p:sp>
      <p:sp>
        <p:nvSpPr>
          <p:cNvPr id="19460" name="Text Box 5"/>
          <p:cNvSpPr txBox="1">
            <a:spLocks noChangeArrowheads="1"/>
          </p:cNvSpPr>
          <p:nvPr/>
        </p:nvSpPr>
        <p:spPr bwMode="auto">
          <a:xfrm>
            <a:off x="8153400" y="304800"/>
            <a:ext cx="381000" cy="366713"/>
          </a:xfrm>
          <a:prstGeom prst="rect">
            <a:avLst/>
          </a:prstGeom>
          <a:noFill/>
          <a:ln w="9525">
            <a:noFill/>
            <a:miter lim="800000"/>
            <a:headEnd/>
            <a:tailEnd/>
          </a:ln>
        </p:spPr>
        <p:txBody>
          <a:bodyPr>
            <a:spAutoFit/>
          </a:bodyPr>
          <a:lstStyle/>
          <a:p>
            <a:pPr>
              <a:spcBef>
                <a:spcPct val="50000"/>
              </a:spcBef>
            </a:pPr>
            <a:r>
              <a:rPr lang="en-US"/>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z="6000" b="1" cap="none" smtClean="0"/>
              <a:t>Library       Art</a:t>
            </a:r>
          </a:p>
        </p:txBody>
      </p:sp>
      <p:sp>
        <p:nvSpPr>
          <p:cNvPr id="3" name="Content Placeholder 2"/>
          <p:cNvSpPr>
            <a:spLocks noGrp="1"/>
          </p:cNvSpPr>
          <p:nvPr>
            <p:ph sz="quarter" idx="1"/>
          </p:nvPr>
        </p:nvSpPr>
        <p:spPr/>
        <p:txBody>
          <a:bodyPr>
            <a:normAutofit/>
          </a:bodyPr>
          <a:lstStyle/>
          <a:p>
            <a:pPr marL="274320" indent="-274320" eaLnBrk="1" fontAlgn="auto" hangingPunct="1">
              <a:spcAft>
                <a:spcPts val="0"/>
              </a:spcAft>
              <a:buFont typeface="Wingdings"/>
              <a:buChar char=""/>
              <a:defRPr/>
            </a:pPr>
            <a:r>
              <a:rPr lang="en-US" dirty="0" smtClean="0"/>
              <a:t>“The level of student engagement increased dramatically when higher order questions were incorporated into the lessons.”</a:t>
            </a:r>
          </a:p>
          <a:p>
            <a:pPr marL="0" indent="0" eaLnBrk="1" fontAlgn="auto" hangingPunct="1">
              <a:spcAft>
                <a:spcPts val="0"/>
              </a:spcAft>
              <a:buFont typeface="Wingdings"/>
              <a:buNone/>
              <a:defRPr/>
            </a:pPr>
            <a:r>
              <a:rPr lang="en-US" dirty="0" smtClean="0"/>
              <a:t>              Yvonne </a:t>
            </a:r>
            <a:r>
              <a:rPr lang="en-US" dirty="0" err="1" smtClean="0"/>
              <a:t>Cech</a:t>
            </a:r>
            <a:endParaRPr lang="en-US" dirty="0"/>
          </a:p>
        </p:txBody>
      </p:sp>
      <p:sp>
        <p:nvSpPr>
          <p:cNvPr id="21507" name="Content Placeholder 3"/>
          <p:cNvSpPr>
            <a:spLocks noGrp="1"/>
          </p:cNvSpPr>
          <p:nvPr>
            <p:ph sz="quarter" idx="2"/>
          </p:nvPr>
        </p:nvSpPr>
        <p:spPr>
          <a:xfrm>
            <a:off x="4270375" y="1600200"/>
            <a:ext cx="3657600" cy="4572000"/>
          </a:xfrm>
        </p:spPr>
        <p:txBody>
          <a:bodyPr/>
          <a:lstStyle/>
          <a:p>
            <a:pPr eaLnBrk="1" hangingPunct="1"/>
            <a:r>
              <a:rPr lang="en-US" smtClean="0"/>
              <a:t>“While we were collaborating to help each other  incorporate higher order questions into our lessons, we discovered a common thread in our work.”</a:t>
            </a:r>
          </a:p>
          <a:p>
            <a:pPr eaLnBrk="1" hangingPunct="1">
              <a:buFont typeface="Wingdings" pitchFamily="2" charset="2"/>
              <a:buNone/>
            </a:pPr>
            <a:r>
              <a:rPr lang="en-US" smtClean="0"/>
              <a:t>              Leslie Gunn</a:t>
            </a:r>
          </a:p>
        </p:txBody>
      </p:sp>
      <p:sp>
        <p:nvSpPr>
          <p:cNvPr id="21508" name="Text Box 5"/>
          <p:cNvSpPr txBox="1">
            <a:spLocks noChangeArrowheads="1"/>
          </p:cNvSpPr>
          <p:nvPr/>
        </p:nvSpPr>
        <p:spPr bwMode="auto">
          <a:xfrm>
            <a:off x="8077200" y="304800"/>
            <a:ext cx="533400" cy="366713"/>
          </a:xfrm>
          <a:prstGeom prst="rect">
            <a:avLst/>
          </a:prstGeom>
          <a:noFill/>
          <a:ln w="9525">
            <a:noFill/>
            <a:miter lim="800000"/>
            <a:headEnd/>
            <a:tailEnd/>
          </a:ln>
        </p:spPr>
        <p:txBody>
          <a:bodyPr>
            <a:spAutoFit/>
          </a:bodyPr>
          <a:lstStyle/>
          <a:p>
            <a:pPr>
              <a:spcBef>
                <a:spcPct val="50000"/>
              </a:spcBef>
            </a:pPr>
            <a:r>
              <a:rPr lang="en-US"/>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Art Students</a:t>
            </a:r>
            <a:endParaRPr lang="en-US" dirty="0"/>
          </a:p>
        </p:txBody>
      </p:sp>
      <p:sp>
        <p:nvSpPr>
          <p:cNvPr id="22530" name="Content Placeholder 2"/>
          <p:cNvSpPr>
            <a:spLocks noGrp="1"/>
          </p:cNvSpPr>
          <p:nvPr>
            <p:ph sz="quarter" idx="1"/>
          </p:nvPr>
        </p:nvSpPr>
        <p:spPr/>
        <p:txBody>
          <a:bodyPr/>
          <a:lstStyle/>
          <a:p>
            <a:pPr eaLnBrk="1" hangingPunct="1"/>
            <a:r>
              <a:rPr lang="en-US" smtClean="0"/>
              <a:t>“I think of my art as the space that I know in my mind.”</a:t>
            </a:r>
          </a:p>
        </p:txBody>
      </p:sp>
      <p:sp>
        <p:nvSpPr>
          <p:cNvPr id="22531" name="Content Placeholder 3"/>
          <p:cNvSpPr>
            <a:spLocks noGrp="1"/>
          </p:cNvSpPr>
          <p:nvPr>
            <p:ph sz="quarter" idx="2"/>
          </p:nvPr>
        </p:nvSpPr>
        <p:spPr>
          <a:xfrm>
            <a:off x="4270375" y="1600200"/>
            <a:ext cx="3657600" cy="4572000"/>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“I think of my art as a beautiful thing explained.”</a:t>
            </a:r>
          </a:p>
        </p:txBody>
      </p:sp>
      <p:pic>
        <p:nvPicPr>
          <p:cNvPr id="22532" name="Picture 2"/>
          <p:cNvPicPr>
            <a:picLocks noChangeAspect="1" noChangeArrowheads="1"/>
          </p:cNvPicPr>
          <p:nvPr/>
        </p:nvPicPr>
        <p:blipFill>
          <a:blip r:embed="rId3"/>
          <a:srcRect/>
          <a:stretch>
            <a:fillRect/>
          </a:stretch>
        </p:blipFill>
        <p:spPr bwMode="auto">
          <a:xfrm>
            <a:off x="4953000" y="1295400"/>
            <a:ext cx="2305050" cy="3060700"/>
          </a:xfrm>
          <a:prstGeom prst="rect">
            <a:avLst/>
          </a:prstGeom>
          <a:noFill/>
          <a:ln w="9525">
            <a:noFill/>
            <a:miter lim="800000"/>
            <a:headEnd/>
            <a:tailEnd/>
          </a:ln>
        </p:spPr>
      </p:pic>
      <p:pic>
        <p:nvPicPr>
          <p:cNvPr id="22533" name="Picture 2"/>
          <p:cNvPicPr>
            <a:picLocks noChangeAspect="1" noChangeArrowheads="1"/>
          </p:cNvPicPr>
          <p:nvPr/>
        </p:nvPicPr>
        <p:blipFill>
          <a:blip r:embed="rId4"/>
          <a:srcRect/>
          <a:stretch>
            <a:fillRect/>
          </a:stretch>
        </p:blipFill>
        <p:spPr bwMode="auto">
          <a:xfrm>
            <a:off x="1066800" y="2895600"/>
            <a:ext cx="2686050" cy="3581400"/>
          </a:xfrm>
          <a:prstGeom prst="rect">
            <a:avLst/>
          </a:prstGeom>
          <a:noFill/>
          <a:ln w="9525">
            <a:noFill/>
            <a:miter lim="800000"/>
            <a:headEnd/>
            <a:tailEnd/>
          </a:ln>
        </p:spPr>
      </p:pic>
      <p:sp>
        <p:nvSpPr>
          <p:cNvPr id="22534" name="Text Box 7"/>
          <p:cNvSpPr txBox="1">
            <a:spLocks noChangeArrowheads="1"/>
          </p:cNvSpPr>
          <p:nvPr/>
        </p:nvSpPr>
        <p:spPr bwMode="auto">
          <a:xfrm>
            <a:off x="7620000" y="304800"/>
            <a:ext cx="685800" cy="366713"/>
          </a:xfrm>
          <a:prstGeom prst="rect">
            <a:avLst/>
          </a:prstGeom>
          <a:noFill/>
          <a:ln w="9525">
            <a:noFill/>
            <a:miter lim="800000"/>
            <a:headEnd/>
            <a:tailEnd/>
          </a:ln>
        </p:spPr>
        <p:txBody>
          <a:bodyPr>
            <a:spAutoFit/>
          </a:bodyPr>
          <a:lstStyle/>
          <a:p>
            <a:pPr>
              <a:spcBef>
                <a:spcPct val="50000"/>
              </a:spcBef>
            </a:pPr>
            <a:r>
              <a:rPr lang="en-US"/>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Art Students</a:t>
            </a:r>
            <a:endParaRPr lang="en-US" dirty="0"/>
          </a:p>
        </p:txBody>
      </p:sp>
      <p:sp>
        <p:nvSpPr>
          <p:cNvPr id="3" name="Content Placeholder 2"/>
          <p:cNvSpPr>
            <a:spLocks noGrp="1"/>
          </p:cNvSpPr>
          <p:nvPr>
            <p:ph sz="quarter" idx="1"/>
          </p:nvPr>
        </p:nvSpPr>
        <p:spPr/>
        <p:txBody>
          <a:bodyPr>
            <a:normAutofit lnSpcReduction="10000"/>
          </a:bodyPr>
          <a:lstStyle/>
          <a:p>
            <a:pPr marL="274320" indent="-274320" eaLnBrk="1" fontAlgn="auto" hangingPunct="1">
              <a:spcAft>
                <a:spcPts val="0"/>
              </a:spcAft>
              <a:buFont typeface="Wingdings"/>
              <a:buChar char=""/>
              <a:defRPr/>
            </a:pPr>
            <a:endParaRPr lang="en-US" dirty="0"/>
          </a:p>
        </p:txBody>
      </p:sp>
      <p:sp>
        <p:nvSpPr>
          <p:cNvPr id="4" name="Content Placeholder 3"/>
          <p:cNvSpPr>
            <a:spLocks noGrp="1"/>
          </p:cNvSpPr>
          <p:nvPr>
            <p:ph sz="quarter" idx="2"/>
          </p:nvPr>
        </p:nvSpPr>
        <p:spPr>
          <a:xfrm>
            <a:off x="4270375" y="1600200"/>
            <a:ext cx="3657600" cy="4572000"/>
          </a:xfrm>
        </p:spPr>
        <p:txBody>
          <a:bodyPr>
            <a:normAutofit lnSpcReduction="10000"/>
          </a:bodyPr>
          <a:lstStyle/>
          <a:p>
            <a:pPr marL="274320" indent="-274320" eaLnBrk="1" fontAlgn="auto" hangingPunct="1">
              <a:spcAft>
                <a:spcPts val="0"/>
              </a:spcAft>
              <a:buFont typeface="Wingdings"/>
              <a:buChar char=""/>
              <a:defRPr/>
            </a:pPr>
            <a:r>
              <a:rPr lang="en-US" dirty="0" smtClean="0"/>
              <a:t>“I think of my art as a dream, where the impossible becomes possible.  My art for me is an enjoyable activity freeing my stressful thoughts. I learned to make my art more realistic during this painting.  Art lets me be as creative and free as possible.”</a:t>
            </a:r>
            <a:endParaRPr lang="en-US" dirty="0"/>
          </a:p>
        </p:txBody>
      </p:sp>
      <p:pic>
        <p:nvPicPr>
          <p:cNvPr id="24580" name="Picture 2"/>
          <p:cNvPicPr>
            <a:picLocks noChangeAspect="1" noChangeArrowheads="1"/>
          </p:cNvPicPr>
          <p:nvPr/>
        </p:nvPicPr>
        <p:blipFill>
          <a:blip r:embed="rId2"/>
          <a:srcRect/>
          <a:stretch>
            <a:fillRect/>
          </a:stretch>
        </p:blipFill>
        <p:spPr bwMode="auto">
          <a:xfrm>
            <a:off x="533400" y="2667000"/>
            <a:ext cx="3556000" cy="2667000"/>
          </a:xfrm>
          <a:prstGeom prst="rect">
            <a:avLst/>
          </a:prstGeom>
          <a:noFill/>
          <a:ln w="9525">
            <a:noFill/>
            <a:miter lim="800000"/>
            <a:headEnd/>
            <a:tailEnd/>
          </a:ln>
        </p:spPr>
      </p:pic>
      <p:sp>
        <p:nvSpPr>
          <p:cNvPr id="24581" name="Text Box 6"/>
          <p:cNvSpPr txBox="1">
            <a:spLocks noChangeArrowheads="1"/>
          </p:cNvSpPr>
          <p:nvPr/>
        </p:nvSpPr>
        <p:spPr bwMode="auto">
          <a:xfrm>
            <a:off x="7696200" y="685800"/>
            <a:ext cx="533400" cy="366713"/>
          </a:xfrm>
          <a:prstGeom prst="rect">
            <a:avLst/>
          </a:prstGeom>
          <a:noFill/>
          <a:ln w="9525">
            <a:noFill/>
            <a:miter lim="800000"/>
            <a:headEnd/>
            <a:tailEnd/>
          </a:ln>
        </p:spPr>
        <p:txBody>
          <a:bodyPr>
            <a:spAutoFit/>
          </a:bodyPr>
          <a:lstStyle/>
          <a:p>
            <a:pPr>
              <a:spcBef>
                <a:spcPct val="50000"/>
              </a:spcBef>
            </a:pPr>
            <a:r>
              <a:rPr lang="en-US"/>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p:txBody>
          <a:bodyPr wrap="square" lIns="91440" tIns="45720" rIns="91440" bIns="45720" numCol="1" anchorCtr="0" compatLnSpc="1">
            <a:prstTxWarp prst="textNoShape">
              <a:avLst/>
            </a:prstTxWarp>
            <a:normAutofit fontScale="90000"/>
          </a:bodyPr>
          <a:lstStyle/>
          <a:p>
            <a:pPr eaLnBrk="1" hangingPunct="1">
              <a:defRPr/>
            </a:pPr>
            <a:r>
              <a:rPr lang="en-US" cap="none" dirty="0" smtClean="0"/>
              <a:t/>
            </a:r>
            <a:br>
              <a:rPr lang="en-US" cap="none" dirty="0" smtClean="0"/>
            </a:br>
            <a:r>
              <a:rPr lang="en-US" cap="none" dirty="0" smtClean="0"/>
              <a:t/>
            </a:r>
            <a:br>
              <a:rPr lang="en-US" cap="none" dirty="0" smtClean="0"/>
            </a:br>
            <a:r>
              <a:rPr lang="en-US" b="1" cap="none" dirty="0" smtClean="0">
                <a:solidFill>
                  <a:srgbClr val="0070C0"/>
                </a:solidFill>
              </a:rPr>
              <a:t>DISCIPLINE SPECIFIC SENTENCE STARTERS</a:t>
            </a:r>
          </a:p>
        </p:txBody>
      </p:sp>
      <p:sp>
        <p:nvSpPr>
          <p:cNvPr id="25602" name="Content Placeholder 2"/>
          <p:cNvSpPr>
            <a:spLocks noGrp="1"/>
          </p:cNvSpPr>
          <p:nvPr>
            <p:ph sz="quarter" idx="1"/>
          </p:nvPr>
        </p:nvSpPr>
        <p:spPr/>
        <p:txBody>
          <a:bodyPr/>
          <a:lstStyle/>
          <a:p>
            <a:pPr eaLnBrk="1" hangingPunct="1">
              <a:buFont typeface="Wingdings" pitchFamily="2" charset="2"/>
              <a:buNone/>
            </a:pPr>
            <a:r>
              <a:rPr lang="en-US" sz="2800" smtClean="0"/>
              <a:t>P.E.</a:t>
            </a:r>
          </a:p>
          <a:p>
            <a:pPr eaLnBrk="1" hangingPunct="1"/>
            <a:r>
              <a:rPr lang="en-US" sz="2000" smtClean="0"/>
              <a:t>Do you know of any instance in which…</a:t>
            </a:r>
          </a:p>
          <a:p>
            <a:pPr eaLnBrk="1" hangingPunct="1"/>
            <a:r>
              <a:rPr lang="en-US" sz="2000" smtClean="0"/>
              <a:t>How would you work together to…</a:t>
            </a:r>
          </a:p>
          <a:p>
            <a:pPr eaLnBrk="1" hangingPunct="1"/>
            <a:endParaRPr lang="en-US" sz="2000" smtClean="0"/>
          </a:p>
          <a:p>
            <a:pPr eaLnBrk="1" hangingPunct="1">
              <a:buFont typeface="Wingdings" pitchFamily="2" charset="2"/>
              <a:buNone/>
            </a:pPr>
            <a:r>
              <a:rPr lang="en-US" sz="2800" smtClean="0"/>
              <a:t>Music</a:t>
            </a:r>
            <a:endParaRPr lang="en-US" sz="2000" smtClean="0"/>
          </a:p>
          <a:p>
            <a:pPr eaLnBrk="1" hangingPunct="1"/>
            <a:r>
              <a:rPr lang="en-US" smtClean="0"/>
              <a:t>How would you compare…</a:t>
            </a:r>
          </a:p>
          <a:p>
            <a:pPr eaLnBrk="1" hangingPunct="1"/>
            <a:r>
              <a:rPr lang="en-US" smtClean="0"/>
              <a:t>How would you show…</a:t>
            </a:r>
            <a:endParaRPr lang="en-US" sz="2000" smtClean="0"/>
          </a:p>
        </p:txBody>
      </p:sp>
      <p:sp>
        <p:nvSpPr>
          <p:cNvPr id="25603" name="Content Placeholder 3"/>
          <p:cNvSpPr>
            <a:spLocks noGrp="1"/>
          </p:cNvSpPr>
          <p:nvPr>
            <p:ph sz="quarter" idx="2"/>
          </p:nvPr>
        </p:nvSpPr>
        <p:spPr>
          <a:xfrm>
            <a:off x="4270375" y="1600200"/>
            <a:ext cx="3657600" cy="4572000"/>
          </a:xfrm>
        </p:spPr>
        <p:txBody>
          <a:bodyPr/>
          <a:lstStyle/>
          <a:p>
            <a:pPr eaLnBrk="1" hangingPunct="1">
              <a:buFont typeface="Wingdings" pitchFamily="2" charset="2"/>
              <a:buNone/>
            </a:pPr>
            <a:r>
              <a:rPr lang="en-US" sz="2800" smtClean="0"/>
              <a:t>Library</a:t>
            </a:r>
          </a:p>
          <a:p>
            <a:pPr eaLnBrk="1" hangingPunct="1"/>
            <a:r>
              <a:rPr lang="en-US" sz="2000" smtClean="0"/>
              <a:t>How would you organize these…</a:t>
            </a:r>
          </a:p>
          <a:p>
            <a:pPr eaLnBrk="1" hangingPunct="1"/>
            <a:r>
              <a:rPr lang="en-US" sz="2000" smtClean="0"/>
              <a:t>How would you use this information to find…</a:t>
            </a:r>
          </a:p>
          <a:p>
            <a:pPr eaLnBrk="1" hangingPunct="1"/>
            <a:endParaRPr lang="en-US" sz="2000" smtClean="0"/>
          </a:p>
          <a:p>
            <a:pPr eaLnBrk="1" hangingPunct="1">
              <a:buFont typeface="Wingdings" pitchFamily="2" charset="2"/>
              <a:buNone/>
            </a:pPr>
            <a:r>
              <a:rPr lang="en-US" sz="2800" smtClean="0"/>
              <a:t>Art</a:t>
            </a:r>
          </a:p>
          <a:p>
            <a:pPr eaLnBrk="1" hangingPunct="1"/>
            <a:r>
              <a:rPr lang="en-US" sz="2000" smtClean="0"/>
              <a:t>How would you describe…</a:t>
            </a:r>
          </a:p>
          <a:p>
            <a:pPr eaLnBrk="1" hangingPunct="1"/>
            <a:r>
              <a:rPr lang="en-US" sz="2000" smtClean="0"/>
              <a:t>How would you apply what you learned to develop…</a:t>
            </a:r>
          </a:p>
          <a:p>
            <a:pPr eaLnBrk="1" hangingPunct="1">
              <a:buFont typeface="Wingdings" pitchFamily="2" charset="2"/>
              <a:buNone/>
            </a:pPr>
            <a:endParaRPr lang="en-US" smtClean="0"/>
          </a:p>
        </p:txBody>
      </p:sp>
      <p:sp>
        <p:nvSpPr>
          <p:cNvPr id="25604" name="Text Box 5"/>
          <p:cNvSpPr txBox="1">
            <a:spLocks noChangeArrowheads="1"/>
          </p:cNvSpPr>
          <p:nvPr/>
        </p:nvSpPr>
        <p:spPr bwMode="auto">
          <a:xfrm>
            <a:off x="7696200" y="609600"/>
            <a:ext cx="609600" cy="366713"/>
          </a:xfrm>
          <a:prstGeom prst="rect">
            <a:avLst/>
          </a:prstGeom>
          <a:noFill/>
          <a:ln w="9525">
            <a:noFill/>
            <a:miter lim="800000"/>
            <a:headEnd/>
            <a:tailEnd/>
          </a:ln>
        </p:spPr>
        <p:txBody>
          <a:bodyPr>
            <a:spAutoFit/>
          </a:bodyPr>
          <a:lstStyle/>
          <a:p>
            <a:pPr>
              <a:spcBef>
                <a:spcPct val="50000"/>
              </a:spcBef>
            </a:pPr>
            <a:r>
              <a:rPr lang="en-US"/>
              <a:t>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p:cNvPicPr>
            <a:picLocks noChangeAspect="1" noChangeArrowheads="1"/>
          </p:cNvPicPr>
          <p:nvPr/>
        </p:nvPicPr>
        <p:blipFill>
          <a:blip r:embed="rId2"/>
          <a:srcRect l="9740" r="20461"/>
          <a:stretch>
            <a:fillRect/>
          </a:stretch>
        </p:blipFill>
        <p:spPr bwMode="auto">
          <a:xfrm>
            <a:off x="4038600" y="1066800"/>
            <a:ext cx="4038600" cy="3078163"/>
          </a:xfrm>
          <a:prstGeom prst="rect">
            <a:avLst/>
          </a:prstGeom>
          <a:noFill/>
          <a:ln w="9525">
            <a:noFill/>
            <a:miter lim="800000"/>
            <a:headEnd/>
            <a:tailEnd/>
          </a:ln>
        </p:spPr>
      </p:pic>
      <p:pic>
        <p:nvPicPr>
          <p:cNvPr id="26626" name="Picture 7" descr="tomie depaola calum"/>
          <p:cNvPicPr>
            <a:picLocks noChangeAspect="1" noChangeArrowheads="1"/>
          </p:cNvPicPr>
          <p:nvPr/>
        </p:nvPicPr>
        <p:blipFill>
          <a:blip r:embed="rId3"/>
          <a:srcRect l="12987" t="8690" r="1620" b="14224"/>
          <a:stretch>
            <a:fillRect/>
          </a:stretch>
        </p:blipFill>
        <p:spPr bwMode="auto">
          <a:xfrm>
            <a:off x="381000" y="3505200"/>
            <a:ext cx="4572000" cy="2844800"/>
          </a:xfrm>
          <a:prstGeom prst="rect">
            <a:avLst/>
          </a:prstGeom>
          <a:noFill/>
          <a:ln w="9525">
            <a:noFill/>
            <a:miter lim="800000"/>
            <a:headEnd/>
            <a:tailEnd/>
          </a:ln>
        </p:spPr>
      </p:pic>
      <p:sp>
        <p:nvSpPr>
          <p:cNvPr id="26627" name="Text Box 8"/>
          <p:cNvSpPr txBox="1">
            <a:spLocks noChangeArrowheads="1"/>
          </p:cNvSpPr>
          <p:nvPr/>
        </p:nvSpPr>
        <p:spPr bwMode="auto">
          <a:xfrm>
            <a:off x="685800" y="1524000"/>
            <a:ext cx="3048000" cy="1816100"/>
          </a:xfrm>
          <a:prstGeom prst="rect">
            <a:avLst/>
          </a:prstGeom>
          <a:noFill/>
          <a:ln w="9525">
            <a:noFill/>
            <a:miter lim="800000"/>
            <a:headEnd/>
            <a:tailEnd/>
          </a:ln>
        </p:spPr>
        <p:txBody>
          <a:bodyPr>
            <a:spAutoFit/>
          </a:bodyPr>
          <a:lstStyle/>
          <a:p>
            <a:pPr>
              <a:spcBef>
                <a:spcPct val="50000"/>
              </a:spcBef>
            </a:pPr>
            <a:r>
              <a:rPr lang="en-US" sz="2800"/>
              <a:t>“What inspired you to be an artist, author, illustrator?”</a:t>
            </a:r>
          </a:p>
        </p:txBody>
      </p:sp>
      <p:sp>
        <p:nvSpPr>
          <p:cNvPr id="26628" name="Text Box 9"/>
          <p:cNvSpPr txBox="1">
            <a:spLocks noChangeArrowheads="1"/>
          </p:cNvSpPr>
          <p:nvPr/>
        </p:nvSpPr>
        <p:spPr bwMode="auto">
          <a:xfrm>
            <a:off x="5257800" y="4648200"/>
            <a:ext cx="3070225" cy="1384300"/>
          </a:xfrm>
          <a:prstGeom prst="rect">
            <a:avLst/>
          </a:prstGeom>
          <a:noFill/>
          <a:ln w="9525">
            <a:noFill/>
            <a:miter lim="800000"/>
            <a:headEnd/>
            <a:tailEnd/>
          </a:ln>
        </p:spPr>
        <p:txBody>
          <a:bodyPr wrap="none">
            <a:spAutoFit/>
          </a:bodyPr>
          <a:lstStyle/>
          <a:p>
            <a:r>
              <a:rPr lang="en-US" sz="2800"/>
              <a:t>“What do you like </a:t>
            </a:r>
          </a:p>
          <a:p>
            <a:r>
              <a:rPr lang="en-US" sz="2800"/>
              <a:t>most about </a:t>
            </a:r>
          </a:p>
          <a:p>
            <a:r>
              <a:rPr lang="en-US" sz="2800"/>
              <a:t>creating books?”</a:t>
            </a:r>
          </a:p>
        </p:txBody>
      </p:sp>
      <p:sp>
        <p:nvSpPr>
          <p:cNvPr id="26629" name="Text Box 10"/>
          <p:cNvSpPr txBox="1">
            <a:spLocks noChangeArrowheads="1"/>
          </p:cNvSpPr>
          <p:nvPr/>
        </p:nvSpPr>
        <p:spPr bwMode="auto">
          <a:xfrm>
            <a:off x="685800" y="304800"/>
            <a:ext cx="6096000" cy="579438"/>
          </a:xfrm>
          <a:prstGeom prst="rect">
            <a:avLst/>
          </a:prstGeom>
          <a:noFill/>
          <a:ln w="9525">
            <a:noFill/>
            <a:miter lim="800000"/>
            <a:headEnd/>
            <a:tailEnd/>
          </a:ln>
        </p:spPr>
        <p:txBody>
          <a:bodyPr>
            <a:spAutoFit/>
          </a:bodyPr>
          <a:lstStyle/>
          <a:p>
            <a:pPr>
              <a:spcBef>
                <a:spcPct val="50000"/>
              </a:spcBef>
            </a:pPr>
            <a:r>
              <a:rPr lang="en-US" sz="3200" b="1">
                <a:solidFill>
                  <a:schemeClr val="accent1"/>
                </a:solidFill>
              </a:rPr>
              <a:t>Students asked…</a:t>
            </a:r>
          </a:p>
        </p:txBody>
      </p:sp>
      <p:sp>
        <p:nvSpPr>
          <p:cNvPr id="26630" name="Text Box 7"/>
          <p:cNvSpPr txBox="1">
            <a:spLocks noChangeArrowheads="1"/>
          </p:cNvSpPr>
          <p:nvPr/>
        </p:nvSpPr>
        <p:spPr bwMode="auto">
          <a:xfrm>
            <a:off x="7772400" y="457200"/>
            <a:ext cx="533400" cy="366713"/>
          </a:xfrm>
          <a:prstGeom prst="rect">
            <a:avLst/>
          </a:prstGeom>
          <a:noFill/>
          <a:ln w="9525">
            <a:noFill/>
            <a:miter lim="800000"/>
            <a:headEnd/>
            <a:tailEnd/>
          </a:ln>
        </p:spPr>
        <p:txBody>
          <a:bodyPr>
            <a:spAutoFit/>
          </a:bodyPr>
          <a:lstStyle/>
          <a:p>
            <a:pPr>
              <a:spcBef>
                <a:spcPct val="50000"/>
              </a:spcBef>
            </a:pPr>
            <a:r>
              <a:rPr lang="en-US"/>
              <a:t>9</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1498</TotalTime>
  <Words>630</Words>
  <Application>Microsoft Office PowerPoint</Application>
  <PresentationFormat>On-screen Show (4:3)</PresentationFormat>
  <Paragraphs>96</Paragraphs>
  <Slides>13</Slides>
  <Notes>4</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13</vt:i4>
      </vt:variant>
    </vt:vector>
  </HeadingPairs>
  <TitlesOfParts>
    <vt:vector size="26" baseType="lpstr">
      <vt:lpstr>Arial</vt:lpstr>
      <vt:lpstr>Century Schoolbook</vt:lpstr>
      <vt:lpstr>Wingdings</vt:lpstr>
      <vt:lpstr>Wingdings 2</vt:lpstr>
      <vt:lpstr>Calibri</vt:lpstr>
      <vt:lpstr>Agency FB</vt:lpstr>
      <vt:lpstr>Oriel</vt:lpstr>
      <vt:lpstr>Oriel</vt:lpstr>
      <vt:lpstr>Oriel</vt:lpstr>
      <vt:lpstr>Oriel</vt:lpstr>
      <vt:lpstr>Oriel</vt:lpstr>
      <vt:lpstr>Oriel</vt:lpstr>
      <vt:lpstr>Oriel</vt:lpstr>
      <vt:lpstr>UNIFIED ARTS</vt:lpstr>
      <vt:lpstr>COLLABORATIVE WORK:   THE PASSPORT PROJECT</vt:lpstr>
      <vt:lpstr>CHINA</vt:lpstr>
      <vt:lpstr>P.E.             Music</vt:lpstr>
      <vt:lpstr>Library       Art</vt:lpstr>
      <vt:lpstr>ART STUDENTS</vt:lpstr>
      <vt:lpstr>ART STUDENTS</vt:lpstr>
      <vt:lpstr>  DISCIPLINE SPECIFIC SENTENCE STARTERS</vt:lpstr>
      <vt:lpstr>Slide 9</vt:lpstr>
      <vt:lpstr>Slide 10</vt:lpstr>
      <vt:lpstr>Slide 11</vt:lpstr>
      <vt:lpstr>HOW WE CONTINUE TO BRING HIGHER ORDER QUESTIONS THROUGH OUR SUBSEQUENT WORK</vt:lpstr>
      <vt:lpstr>REFLECTIONS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dc:creator>
  <cp:lastModifiedBy>cechy</cp:lastModifiedBy>
  <cp:revision>32</cp:revision>
  <dcterms:created xsi:type="dcterms:W3CDTF">2012-05-01T22:18:19Z</dcterms:created>
  <dcterms:modified xsi:type="dcterms:W3CDTF">2012-06-01T12:17:52Z</dcterms:modified>
</cp:coreProperties>
</file>